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8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7" r:id="rId15"/>
    <p:sldId id="262" r:id="rId16"/>
    <p:sldId id="270" r:id="rId17"/>
    <p:sldId id="271" r:id="rId18"/>
    <p:sldId id="272" r:id="rId19"/>
    <p:sldId id="273" r:id="rId20"/>
    <p:sldId id="274" r:id="rId21"/>
    <p:sldId id="275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2" autoAdjust="0"/>
    <p:restoredTop sz="94660"/>
  </p:normalViewPr>
  <p:slideViewPr>
    <p:cSldViewPr snapToGrid="0">
      <p:cViewPr>
        <p:scale>
          <a:sx n="71" d="100"/>
          <a:sy n="71" d="100"/>
        </p:scale>
        <p:origin x="498" y="21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sa Litvin" userId="756c9fb3e21c68f9" providerId="LiveId" clId="{82B5EDD5-ED5B-4CD0-8C91-3889BBA3125A}"/>
    <pc:docChg chg="undo custSel addSld delSld modSld">
      <pc:chgData name="Alisa Litvin" userId="756c9fb3e21c68f9" providerId="LiveId" clId="{82B5EDD5-ED5B-4CD0-8C91-3889BBA3125A}" dt="2023-12-01T15:36:49.329" v="352" actId="20577"/>
      <pc:docMkLst>
        <pc:docMk/>
      </pc:docMkLst>
      <pc:sldChg chg="del">
        <pc:chgData name="Alisa Litvin" userId="756c9fb3e21c68f9" providerId="LiveId" clId="{82B5EDD5-ED5B-4CD0-8C91-3889BBA3125A}" dt="2023-11-26T07:14:15.862" v="26" actId="47"/>
        <pc:sldMkLst>
          <pc:docMk/>
          <pc:sldMk cId="4159482656" sldId="256"/>
        </pc:sldMkLst>
      </pc:sldChg>
      <pc:sldChg chg="addSp delSp modSp mod">
        <pc:chgData name="Alisa Litvin" userId="756c9fb3e21c68f9" providerId="LiveId" clId="{82B5EDD5-ED5B-4CD0-8C91-3889BBA3125A}" dt="2023-11-26T07:14:00.726" v="24" actId="14100"/>
        <pc:sldMkLst>
          <pc:docMk/>
          <pc:sldMk cId="2236827635" sldId="269"/>
        </pc:sldMkLst>
        <pc:picChg chg="del">
          <ac:chgData name="Alisa Litvin" userId="756c9fb3e21c68f9" providerId="LiveId" clId="{82B5EDD5-ED5B-4CD0-8C91-3889BBA3125A}" dt="2023-11-26T07:13:10.395" v="14" actId="478"/>
          <ac:picMkLst>
            <pc:docMk/>
            <pc:sldMk cId="2236827635" sldId="269"/>
            <ac:picMk id="2" creationId="{00000000-0000-0000-0000-000000000000}"/>
          </ac:picMkLst>
        </pc:picChg>
        <pc:picChg chg="add mod modCrop">
          <ac:chgData name="Alisa Litvin" userId="756c9fb3e21c68f9" providerId="LiveId" clId="{82B5EDD5-ED5B-4CD0-8C91-3889BBA3125A}" dt="2023-11-26T07:14:00.726" v="24" actId="14100"/>
          <ac:picMkLst>
            <pc:docMk/>
            <pc:sldMk cId="2236827635" sldId="269"/>
            <ac:picMk id="4" creationId="{BBCD3BDA-FC5C-4445-988A-5635CB3D9DD5}"/>
          </ac:picMkLst>
        </pc:picChg>
      </pc:sldChg>
      <pc:sldChg chg="del">
        <pc:chgData name="Alisa Litvin" userId="756c9fb3e21c68f9" providerId="LiveId" clId="{82B5EDD5-ED5B-4CD0-8C91-3889BBA3125A}" dt="2023-11-26T07:19:28.433" v="209" actId="47"/>
        <pc:sldMkLst>
          <pc:docMk/>
          <pc:sldMk cId="440998482" sldId="276"/>
        </pc:sldMkLst>
      </pc:sldChg>
      <pc:sldChg chg="addSp delSp modSp mod">
        <pc:chgData name="Alisa Litvin" userId="756c9fb3e21c68f9" providerId="LiveId" clId="{82B5EDD5-ED5B-4CD0-8C91-3889BBA3125A}" dt="2023-11-26T07:12:33.131" v="13" actId="14100"/>
        <pc:sldMkLst>
          <pc:docMk/>
          <pc:sldMk cId="419717498" sldId="277"/>
        </pc:sldMkLst>
        <pc:spChg chg="del mod">
          <ac:chgData name="Alisa Litvin" userId="756c9fb3e21c68f9" providerId="LiveId" clId="{82B5EDD5-ED5B-4CD0-8C91-3889BBA3125A}" dt="2023-11-26T07:11:21.056" v="2"/>
          <ac:spMkLst>
            <pc:docMk/>
            <pc:sldMk cId="419717498" sldId="277"/>
            <ac:spMk id="2" creationId="{CA241079-FD32-4F06-B83B-3C278AA7037E}"/>
          </ac:spMkLst>
        </pc:spChg>
        <pc:picChg chg="add mod modCrop">
          <ac:chgData name="Alisa Litvin" userId="756c9fb3e21c68f9" providerId="LiveId" clId="{82B5EDD5-ED5B-4CD0-8C91-3889BBA3125A}" dt="2023-11-26T07:12:33.131" v="13" actId="14100"/>
          <ac:picMkLst>
            <pc:docMk/>
            <pc:sldMk cId="419717498" sldId="277"/>
            <ac:picMk id="4" creationId="{ECCCA5E9-3091-406C-AD68-8B77BB8E7964}"/>
          </ac:picMkLst>
        </pc:picChg>
      </pc:sldChg>
      <pc:sldChg chg="addSp delSp modSp new mod">
        <pc:chgData name="Alisa Litvin" userId="756c9fb3e21c68f9" providerId="LiveId" clId="{82B5EDD5-ED5B-4CD0-8C91-3889BBA3125A}" dt="2023-12-01T15:36:49.329" v="352" actId="20577"/>
        <pc:sldMkLst>
          <pc:docMk/>
          <pc:sldMk cId="2115864101" sldId="278"/>
        </pc:sldMkLst>
        <pc:spChg chg="mod">
          <ac:chgData name="Alisa Litvin" userId="756c9fb3e21c68f9" providerId="LiveId" clId="{82B5EDD5-ED5B-4CD0-8C91-3889BBA3125A}" dt="2023-11-26T07:17:02.269" v="186" actId="14100"/>
          <ac:spMkLst>
            <pc:docMk/>
            <pc:sldMk cId="2115864101" sldId="278"/>
            <ac:spMk id="2" creationId="{00ED9310-8D8B-4873-BB70-49F530B8546E}"/>
          </ac:spMkLst>
        </pc:spChg>
        <pc:spChg chg="mod">
          <ac:chgData name="Alisa Litvin" userId="756c9fb3e21c68f9" providerId="LiveId" clId="{82B5EDD5-ED5B-4CD0-8C91-3889BBA3125A}" dt="2023-12-01T15:36:49.329" v="352" actId="20577"/>
          <ac:spMkLst>
            <pc:docMk/>
            <pc:sldMk cId="2115864101" sldId="278"/>
            <ac:spMk id="3" creationId="{E574C81B-CE06-45BE-B328-581DF0AE6073}"/>
          </ac:spMkLst>
        </pc:spChg>
        <pc:picChg chg="add del mod">
          <ac:chgData name="Alisa Litvin" userId="756c9fb3e21c68f9" providerId="LiveId" clId="{82B5EDD5-ED5B-4CD0-8C91-3889BBA3125A}" dt="2023-11-26T07:16:33.771" v="179" actId="478"/>
          <ac:picMkLst>
            <pc:docMk/>
            <pc:sldMk cId="2115864101" sldId="278"/>
            <ac:picMk id="5" creationId="{115362A2-55C0-497F-A909-ECD358D09105}"/>
          </ac:picMkLst>
        </pc:picChg>
        <pc:picChg chg="add mod">
          <ac:chgData name="Alisa Litvin" userId="756c9fb3e21c68f9" providerId="LiveId" clId="{82B5EDD5-ED5B-4CD0-8C91-3889BBA3125A}" dt="2023-11-26T07:17:06.158" v="187" actId="1076"/>
          <ac:picMkLst>
            <pc:docMk/>
            <pc:sldMk cId="2115864101" sldId="278"/>
            <ac:picMk id="7" creationId="{35F66C00-B802-422C-AC87-7BCE9D7EC12B}"/>
          </ac:picMkLst>
        </pc:picChg>
        <pc:picChg chg="add del mod">
          <ac:chgData name="Alisa Litvin" userId="756c9fb3e21c68f9" providerId="LiveId" clId="{82B5EDD5-ED5B-4CD0-8C91-3889BBA3125A}" dt="2023-11-26T07:17:42.948" v="190" actId="478"/>
          <ac:picMkLst>
            <pc:docMk/>
            <pc:sldMk cId="2115864101" sldId="278"/>
            <ac:picMk id="9" creationId="{9FCFCC19-0C3B-4E62-AB7C-A0A385F7C575}"/>
          </ac:picMkLst>
        </pc:picChg>
        <pc:picChg chg="add del mod">
          <ac:chgData name="Alisa Litvin" userId="756c9fb3e21c68f9" providerId="LiveId" clId="{82B5EDD5-ED5B-4CD0-8C91-3889BBA3125A}" dt="2023-11-26T07:17:51.454" v="192" actId="478"/>
          <ac:picMkLst>
            <pc:docMk/>
            <pc:sldMk cId="2115864101" sldId="278"/>
            <ac:picMk id="11" creationId="{821FC97C-FB9C-42CB-8BF9-911A0174AC9D}"/>
          </ac:picMkLst>
        </pc:picChg>
        <pc:picChg chg="add del mod modCrop">
          <ac:chgData name="Alisa Litvin" userId="756c9fb3e21c68f9" providerId="LiveId" clId="{82B5EDD5-ED5B-4CD0-8C91-3889BBA3125A}" dt="2023-11-26T07:19:16.407" v="208" actId="478"/>
          <ac:picMkLst>
            <pc:docMk/>
            <pc:sldMk cId="2115864101" sldId="278"/>
            <ac:picMk id="13" creationId="{6348C150-31A6-48BC-8D77-CFAA22B90203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872582068983096E-2"/>
          <c:y val="0.10707412148882463"/>
          <c:w val="0.9522261833004092"/>
          <c:h val="0.854518947499582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>
                <a:shade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7F-4978-BF63-13F54B50AC3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1">
                <a:shade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7F-4978-BF63-13F54B50AC3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1">
                <a:shade val="9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57F-4978-BF63-13F54B50AC33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spPr>
            <a:solidFill>
              <a:schemeClr val="accent1">
                <a:tint val="9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57F-4978-BF63-13F54B50AC33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5</c:v>
                </c:pt>
              </c:strCache>
            </c:strRef>
          </c:tx>
          <c:spPr>
            <a:solidFill>
              <a:schemeClr val="accent1">
                <a:tint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57F-4978-BF63-13F54B50AC33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Ряд 6</c:v>
                </c:pt>
              </c:strCache>
            </c:strRef>
          </c:tx>
          <c:spPr>
            <a:solidFill>
              <a:schemeClr val="accent1">
                <a:tint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57F-4978-BF63-13F54B50AC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94110872"/>
        <c:axId val="294106936"/>
      </c:barChart>
      <c:catAx>
        <c:axId val="2941108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94106936"/>
        <c:crosses val="autoZero"/>
        <c:auto val="1"/>
        <c:lblAlgn val="ctr"/>
        <c:lblOffset val="100"/>
        <c:noMultiLvlLbl val="0"/>
      </c:catAx>
      <c:valAx>
        <c:axId val="294106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94110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shade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36-4594-A4C0-F590CEA443E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1">
                <a:shade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36-4594-A4C0-F590CEA443E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1">
                <a:shade val="9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336-4594-A4C0-F590CEA443EA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spPr>
            <a:solidFill>
              <a:schemeClr val="accent1">
                <a:tint val="9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336-4594-A4C0-F590CEA443EA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5</c:v>
                </c:pt>
              </c:strCache>
            </c:strRef>
          </c:tx>
          <c:spPr>
            <a:solidFill>
              <a:schemeClr val="accent1">
                <a:tint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336-4594-A4C0-F590CEA443EA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Ряд 6</c:v>
                </c:pt>
              </c:strCache>
            </c:strRef>
          </c:tx>
          <c:spPr>
            <a:solidFill>
              <a:schemeClr val="accent1">
                <a:tint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336-4594-A4C0-F590CEA443E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64996120"/>
        <c:axId val="336463688"/>
      </c:barChart>
      <c:catAx>
        <c:axId val="2649961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36463688"/>
        <c:crosses val="autoZero"/>
        <c:auto val="1"/>
        <c:lblAlgn val="ctr"/>
        <c:lblOffset val="100"/>
        <c:noMultiLvlLbl val="0"/>
      </c:catAx>
      <c:valAx>
        <c:axId val="336463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64996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shade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5C-49B9-9EF3-09004779295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1">
                <a:shade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65C-49B9-9EF3-09004779295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1">
                <a:shade val="9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5C-49B9-9EF3-090047792959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spPr>
            <a:solidFill>
              <a:schemeClr val="accent1">
                <a:tint val="9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65C-49B9-9EF3-090047792959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5</c:v>
                </c:pt>
              </c:strCache>
            </c:strRef>
          </c:tx>
          <c:spPr>
            <a:solidFill>
              <a:schemeClr val="accent1">
                <a:tint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65C-49B9-9EF3-090047792959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Ряд 6</c:v>
                </c:pt>
              </c:strCache>
            </c:strRef>
          </c:tx>
          <c:spPr>
            <a:solidFill>
              <a:schemeClr val="accent1">
                <a:tint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65C-49B9-9EF3-09004779295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96405168"/>
        <c:axId val="296404512"/>
      </c:barChart>
      <c:catAx>
        <c:axId val="2964051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96404512"/>
        <c:crosses val="autoZero"/>
        <c:auto val="1"/>
        <c:lblAlgn val="ctr"/>
        <c:lblOffset val="100"/>
        <c:noMultiLvlLbl val="0"/>
      </c:catAx>
      <c:valAx>
        <c:axId val="296404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96405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16941437007874E-2"/>
          <c:y val="5.2361576827427939E-2"/>
          <c:w val="0.94583058562992128"/>
          <c:h val="0.925534839816088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shade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7C-48D8-82EE-4415EAF8518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1">
                <a:shade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7C-48D8-82EE-4415EAF8518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1">
                <a:shade val="9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E7C-48D8-82EE-4415EAF85181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spPr>
            <a:solidFill>
              <a:schemeClr val="accent1">
                <a:tint val="9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E7C-48D8-82EE-4415EAF85181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5</c:v>
                </c:pt>
              </c:strCache>
            </c:strRef>
          </c:tx>
          <c:spPr>
            <a:solidFill>
              <a:schemeClr val="accent1">
                <a:tint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E7C-48D8-82EE-4415EAF85181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Ряд 6</c:v>
                </c:pt>
              </c:strCache>
            </c:strRef>
          </c:tx>
          <c:spPr>
            <a:solidFill>
              <a:schemeClr val="accent1">
                <a:tint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E7C-48D8-82EE-4415EAF8518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65280696"/>
        <c:axId val="265281024"/>
      </c:barChart>
      <c:catAx>
        <c:axId val="2652806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65281024"/>
        <c:crosses val="autoZero"/>
        <c:auto val="1"/>
        <c:lblAlgn val="ctr"/>
        <c:lblOffset val="100"/>
        <c:noMultiLvlLbl val="0"/>
      </c:catAx>
      <c:valAx>
        <c:axId val="265281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65280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shade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4B-4BA1-8206-DE20E189C72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1">
                <a:shade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24B-4BA1-8206-DE20E189C72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1">
                <a:shade val="9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24B-4BA1-8206-DE20E189C721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spPr>
            <a:solidFill>
              <a:schemeClr val="accent1">
                <a:tint val="9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24B-4BA1-8206-DE20E189C721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5</c:v>
                </c:pt>
              </c:strCache>
            </c:strRef>
          </c:tx>
          <c:spPr>
            <a:solidFill>
              <a:schemeClr val="accent1">
                <a:tint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24B-4BA1-8206-DE20E189C721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Ряд 6</c:v>
                </c:pt>
              </c:strCache>
            </c:strRef>
          </c:tx>
          <c:spPr>
            <a:solidFill>
              <a:schemeClr val="accent1">
                <a:tint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24B-4BA1-8206-DE20E189C72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14915192"/>
        <c:axId val="214916176"/>
      </c:barChart>
      <c:catAx>
        <c:axId val="2149151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14916176"/>
        <c:crosses val="autoZero"/>
        <c:auto val="1"/>
        <c:lblAlgn val="ctr"/>
        <c:lblOffset val="100"/>
        <c:noMultiLvlLbl val="0"/>
      </c:catAx>
      <c:valAx>
        <c:axId val="214916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14915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4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5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75719-6E5E-4E4A-86B4-2AB9D0DC99F5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105FC-AD6E-4B30-8CD3-6924DB669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329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3B23-BD0F-401E-B93D-4AD699566FA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AED7-D53D-471D-B365-77DC5045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26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3B23-BD0F-401E-B93D-4AD699566FA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AED7-D53D-471D-B365-77DC5045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448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3B23-BD0F-401E-B93D-4AD699566FA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AED7-D53D-471D-B365-77DC5045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100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3B23-BD0F-401E-B93D-4AD699566FA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AED7-D53D-471D-B365-77DC5045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970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3B23-BD0F-401E-B93D-4AD699566FA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AED7-D53D-471D-B365-77DC5045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767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3B23-BD0F-401E-B93D-4AD699566FA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AED7-D53D-471D-B365-77DC5045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886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3B23-BD0F-401E-B93D-4AD699566FA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AED7-D53D-471D-B365-77DC5045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166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3B23-BD0F-401E-B93D-4AD699566FA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AED7-D53D-471D-B365-77DC5045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279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3B23-BD0F-401E-B93D-4AD699566FA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AED7-D53D-471D-B365-77DC5045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439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3B23-BD0F-401E-B93D-4AD699566FA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AED7-D53D-471D-B365-77DC5045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473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3B23-BD0F-401E-B93D-4AD699566FA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AED7-D53D-471D-B365-77DC5045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261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43B23-BD0F-401E-B93D-4AD699566FA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0AED7-D53D-471D-B365-77DC5045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260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ED9310-8D8B-4873-BB70-49F530B854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8273"/>
            <a:ext cx="9144000" cy="1655762"/>
          </a:xfrm>
        </p:spPr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Рейтинг НКО в муниципалитетах Калужской области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574C81B-CE06-45BE-B328-581DF0AE60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80910"/>
            <a:ext cx="9144000" cy="165576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подготовлено</a:t>
            </a:r>
          </a:p>
          <a:p>
            <a:pPr>
              <a:lnSpc>
                <a:spcPct val="10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АНО Ресурсный Центр Поддержки СО НКО «Инициатива» в рамках проекта «Путешествие в третий сектор. Стажировки в НКО» при поддержке Фонда президентских грантов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5F66C00-B802-422C-AC87-7BCE9D7EC1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909" y="257274"/>
            <a:ext cx="5439720" cy="2188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864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91326" y="256674"/>
            <a:ext cx="68178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«Поддержка НКО властью»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66274" y="1834529"/>
            <a:ext cx="63687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Для оценки фактора "Поддержка НКО властью" в рамках исследования использованы следующие показатели:</a:t>
            </a:r>
          </a:p>
          <a:p>
            <a:r>
              <a:rPr lang="ru-RU" sz="2000" dirty="0"/>
              <a:t>- Финансовая поддержка: </a:t>
            </a:r>
          </a:p>
          <a:p>
            <a:r>
              <a:rPr lang="ru-RU" sz="2000" dirty="0"/>
              <a:t>- Наличие программ поддержки: </a:t>
            </a:r>
          </a:p>
          <a:p>
            <a:r>
              <a:rPr lang="ru-RU" sz="2000" dirty="0"/>
              <a:t>- Сотрудничество и партнерство: </a:t>
            </a:r>
          </a:p>
          <a:p>
            <a:r>
              <a:rPr lang="ru-RU" sz="2000" dirty="0"/>
              <a:t>- Уровень диалога и участия</a:t>
            </a:r>
          </a:p>
          <a:p>
            <a:r>
              <a:rPr lang="ru-RU" sz="2000" dirty="0"/>
              <a:t>- Реализация программы внедрения регионального социального стандарта в рамках «Национальной социальной инициативы»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704" y="1744434"/>
            <a:ext cx="176463" cy="33502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3240" y="5046981"/>
            <a:ext cx="114540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Анализ данных по указанным показателям позволяет оценить уровень поддержки, предоставляемой государственными или муниципальными властями некоммерческому сектору в муниципальном образовании. Показатель помогает выявить сильные и слабые стороны поддержки, а также предложить рекомендации для улучшения сотрудничества между властью и некоммерческим сектором.</a:t>
            </a:r>
          </a:p>
          <a:p>
            <a:r>
              <a:rPr lang="ru-RU" sz="2000" dirty="0"/>
              <a:t> 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262" b="21071" l="36705" r="63409">
                        <a14:foregroundMark x1="42500" y1="8690" x2="42500" y2="8690"/>
                      </a14:backgroundRemoval>
                    </a14:imgEffect>
                  </a14:imgLayer>
                </a14:imgProps>
              </a:ext>
            </a:extLst>
          </a:blip>
          <a:srcRect l="36412" r="35263" b="76416"/>
          <a:stretch/>
        </p:blipFill>
        <p:spPr>
          <a:xfrm>
            <a:off x="184842" y="98525"/>
            <a:ext cx="1362864" cy="10831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27746" y="776514"/>
            <a:ext cx="95450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/>
              <a:t>(Фактор "Поддержка НКО властью" используется для оценки уровня поддержки, предоставляемой государственными и муниципальными властями некоммерческому сектору в муниципальном образовании.)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6959" y="2154880"/>
            <a:ext cx="1280271" cy="6279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677230" y="2154880"/>
            <a:ext cx="29372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Лидеры:</a:t>
            </a:r>
          </a:p>
          <a:p>
            <a:r>
              <a:rPr lang="ru-RU" sz="2000" dirty="0" err="1"/>
              <a:t>Г.Калуга</a:t>
            </a:r>
            <a:r>
              <a:rPr lang="ru-RU" sz="2000" dirty="0"/>
              <a:t> -9</a:t>
            </a:r>
          </a:p>
          <a:p>
            <a:r>
              <a:rPr lang="ru-RU" sz="2000" dirty="0"/>
              <a:t>Г. Обнинска - 7</a:t>
            </a:r>
          </a:p>
          <a:p>
            <a:r>
              <a:rPr lang="ru-RU" sz="2000" dirty="0" err="1"/>
              <a:t>Мароялославецкий</a:t>
            </a:r>
            <a:r>
              <a:rPr lang="ru-RU" sz="2000" dirty="0"/>
              <a:t> район - 3</a:t>
            </a:r>
          </a:p>
          <a:p>
            <a:r>
              <a:rPr lang="ru-RU" sz="2000" dirty="0"/>
              <a:t>Боровский район - 1</a:t>
            </a:r>
          </a:p>
          <a:p>
            <a:r>
              <a:rPr lang="ru-RU" sz="2000" dirty="0"/>
              <a:t>Людиновский район -1</a:t>
            </a:r>
          </a:p>
        </p:txBody>
      </p:sp>
    </p:spTree>
    <p:extLst>
      <p:ext uri="{BB962C8B-B14F-4D97-AF65-F5344CB8AC3E}">
        <p14:creationId xmlns:p14="http://schemas.microsoft.com/office/powerpoint/2010/main" val="432686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17557" y="144380"/>
            <a:ext cx="83579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«Социальная значимость сектора»</a:t>
            </a:r>
            <a:endParaRPr lang="ru-RU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5535" y="1914019"/>
            <a:ext cx="57109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Для оценки фактора "Социальная значимость сектора" в рамках исследования использованы следующие показатели:</a:t>
            </a:r>
          </a:p>
          <a:p>
            <a:r>
              <a:rPr lang="ru-RU" sz="2000" dirty="0"/>
              <a:t>- Решение социальных проблем</a:t>
            </a:r>
          </a:p>
          <a:p>
            <a:r>
              <a:rPr lang="ru-RU" sz="2000" dirty="0"/>
              <a:t>- Обслуживание социальных потребностей</a:t>
            </a:r>
          </a:p>
          <a:p>
            <a:r>
              <a:rPr lang="ru-RU" sz="2000" dirty="0"/>
              <a:t>- Вовлечение сообщества</a:t>
            </a:r>
          </a:p>
          <a:p>
            <a:r>
              <a:rPr lang="ru-RU" sz="2000" dirty="0"/>
              <a:t>- Создание социальных связей</a:t>
            </a:r>
          </a:p>
          <a:p>
            <a:r>
              <a:rPr lang="ru-RU" sz="2000" dirty="0"/>
              <a:t>- Уровень влияния</a:t>
            </a:r>
          </a:p>
          <a:p>
            <a:r>
              <a:rPr lang="ru-RU" sz="2000" dirty="0"/>
              <a:t>- Общественное признание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137" y="1882927"/>
            <a:ext cx="152399" cy="28934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3137" y="5036786"/>
            <a:ext cx="1138989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Анализ данных по указанным показателям позволяет оценить социальную значимость некоммерческого сектора в муниципальном образовании и его роль в улучшении качества жизни местного населения. Показатель помогает выявить потенциал для расширения деятельности некоммерческих организаций в социальной сфере и предложить рекомендации для улучшения их влияния на общественные процессы и социальные изменения.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88694" y="729155"/>
            <a:ext cx="901566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/>
              <a:t>(Фактор "Социальная значимость сектора" используется для оценки вклада некоммерческого сектора в социальную сферу муниципального образования и его роль в обществе. )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6786" b="97381" l="76477" r="100000">
                        <a14:foregroundMark x1="90795" y1="83333" x2="90795" y2="83333"/>
                        <a14:foregroundMark x1="87500" y1="91310" x2="87500" y2="91310"/>
                        <a14:foregroundMark x1="93977" y1="90952" x2="93977" y2="90952"/>
                        <a14:foregroundMark x1="95114" y1="91310" x2="95114" y2="91310"/>
                        <a14:foregroundMark x1="79886" y1="94167" x2="79886" y2="94167"/>
                        <a14:foregroundMark x1="81932" y1="89881" x2="81932" y2="89881"/>
                        <a14:foregroundMark x1="81591" y1="95714" x2="81591" y2="95714"/>
                      </a14:backgroundRemoval>
                    </a14:imgEffect>
                  </a14:imgLayer>
                </a14:imgProps>
              </a:ext>
            </a:extLst>
          </a:blip>
          <a:srcRect l="73923" t="74311"/>
          <a:stretch/>
        </p:blipFill>
        <p:spPr>
          <a:xfrm>
            <a:off x="308810" y="59159"/>
            <a:ext cx="1479884" cy="139163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4453" y="2015622"/>
            <a:ext cx="1280271" cy="6279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93768" y="1914019"/>
            <a:ext cx="35292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Лидеры:</a:t>
            </a:r>
          </a:p>
          <a:p>
            <a:r>
              <a:rPr lang="ru-RU" sz="2000" dirty="0" err="1"/>
              <a:t>Г.Калуга</a:t>
            </a:r>
            <a:r>
              <a:rPr lang="ru-RU" sz="2000" dirty="0"/>
              <a:t> - 10</a:t>
            </a:r>
          </a:p>
          <a:p>
            <a:r>
              <a:rPr lang="ru-RU" sz="2000" dirty="0"/>
              <a:t>Г. Обнинск - 8</a:t>
            </a:r>
          </a:p>
          <a:p>
            <a:r>
              <a:rPr lang="ru-RU" sz="2000" dirty="0" err="1"/>
              <a:t>Мароялославецкий</a:t>
            </a:r>
            <a:r>
              <a:rPr lang="ru-RU" sz="2000" dirty="0"/>
              <a:t> район - 8</a:t>
            </a:r>
          </a:p>
          <a:p>
            <a:r>
              <a:rPr lang="ru-RU" sz="2000" dirty="0"/>
              <a:t>Боровский </a:t>
            </a:r>
            <a:r>
              <a:rPr lang="ru-RU" sz="2000" dirty="0" err="1"/>
              <a:t>рафон</a:t>
            </a:r>
            <a:r>
              <a:rPr lang="ru-RU" sz="2000" dirty="0"/>
              <a:t> - 7</a:t>
            </a:r>
          </a:p>
          <a:p>
            <a:r>
              <a:rPr lang="ru-RU" sz="2000" dirty="0"/>
              <a:t>Людиновский район - 7</a:t>
            </a:r>
          </a:p>
          <a:p>
            <a:r>
              <a:rPr lang="ru-RU" sz="2000" dirty="0"/>
              <a:t>Юхновский район - 7</a:t>
            </a:r>
          </a:p>
        </p:txBody>
      </p:sp>
    </p:spTree>
    <p:extLst>
      <p:ext uri="{BB962C8B-B14F-4D97-AF65-F5344CB8AC3E}">
        <p14:creationId xmlns:p14="http://schemas.microsoft.com/office/powerpoint/2010/main" val="259325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92505" y="2358189"/>
            <a:ext cx="130261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solidFill>
                  <a:srgbClr val="FF0000"/>
                </a:solidFill>
                <a:latin typeface="Arial Black" panose="020B0A04020102020204" pitchFamily="34" charset="0"/>
              </a:rPr>
              <a:t>Результаты и лидеры</a:t>
            </a:r>
          </a:p>
          <a:p>
            <a:pPr algn="ctr"/>
            <a:r>
              <a:rPr lang="ru-RU" sz="5400" dirty="0">
                <a:solidFill>
                  <a:srgbClr val="FF0000"/>
                </a:solidFill>
                <a:latin typeface="Arial Black" panose="020B0A04020102020204" pitchFamily="34" charset="0"/>
              </a:rPr>
              <a:t>рейтинга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9329" b="96592" l="19255" r="37028">
                        <a14:foregroundMark x1="26809" y1="76563" x2="26809" y2="76563"/>
                        <a14:foregroundMark x1="25957" y1="81250" x2="25957" y2="81250"/>
                        <a14:foregroundMark x1="23191" y1="85000" x2="23191" y2="85000"/>
                        <a14:foregroundMark x1="29149" y1="90625" x2="29149" y2="90625"/>
                      </a14:backgroundRemoval>
                    </a14:imgEffect>
                  </a14:imgLayer>
                </a14:imgProps>
              </a:ext>
            </a:extLst>
          </a:blip>
          <a:srcRect l="17033" t="65921" r="60750"/>
          <a:stretch/>
        </p:blipFill>
        <p:spPr>
          <a:xfrm>
            <a:off x="818146" y="2358189"/>
            <a:ext cx="1668380" cy="1742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4893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BCD3BDA-FC5C-4445-988A-5635CB3D9D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" t="26226" r="28317" b="2017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827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CCCA5E9-3091-406C-AD68-8B77BB8E79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" t="26401" r="28200" b="20265"/>
          <a:stretch/>
        </p:blipFill>
        <p:spPr>
          <a:xfrm>
            <a:off x="-1" y="-24222"/>
            <a:ext cx="12192001" cy="6882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17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8022" y="1780674"/>
            <a:ext cx="707456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Лидеры рейтинга: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dirty="0"/>
              <a:t>Калуга - 53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dirty="0"/>
              <a:t>Обнинск - 43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dirty="0"/>
              <a:t>Боровский район - 33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dirty="0"/>
              <a:t>Тарусский район - 31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dirty="0"/>
              <a:t>Людиновский район - 29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45066" t="6457" b="3998"/>
          <a:stretch/>
        </p:blipFill>
        <p:spPr>
          <a:xfrm>
            <a:off x="0" y="144379"/>
            <a:ext cx="4025156" cy="6561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599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053" y="192505"/>
            <a:ext cx="4299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Калуга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1053" y="777280"/>
            <a:ext cx="116465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Калуга занимает лидирующую позицию в рейтинге НКО в Калужской области. В городе сосредоточено значительное количество активных некоммерческих организаций, которые благодаря своей деятельности оказывают важную поддержку и помощь различным социальным группам. Этим обусловлена максимальная оценка фактора «Социальная значимость сектора». НКО в Калуге успешно привлекают финансирование и имеют широкую поддержку со стороны местных органов власти. Стоит отметить, что НКО г. Калуга также активно участвуют в </a:t>
            </a:r>
            <a:r>
              <a:rPr lang="ru-RU" sz="2000" dirty="0" err="1"/>
              <a:t>грантовых</a:t>
            </a:r>
            <a:r>
              <a:rPr lang="ru-RU" sz="2000" dirty="0"/>
              <a:t> конкурсах, что значительно усиливает фактор «Экономическая устойчивость» и «Устойчивость существования сектора» в целом.</a:t>
            </a: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912459577"/>
              </p:ext>
            </p:extLst>
          </p:nvPr>
        </p:nvGraphicFramePr>
        <p:xfrm>
          <a:off x="401053" y="2789099"/>
          <a:ext cx="7587915" cy="4068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988968" y="3700164"/>
            <a:ext cx="42030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Экономическая значимость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Устойчивость существования сектора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Активность деятельности НКО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Медиаактивность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Поддержка НКО властью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Социальная значимость сектора</a:t>
            </a:r>
          </a:p>
        </p:txBody>
      </p:sp>
    </p:spTree>
    <p:extLst>
      <p:ext uri="{BB962C8B-B14F-4D97-AF65-F5344CB8AC3E}">
        <p14:creationId xmlns:p14="http://schemas.microsoft.com/office/powerpoint/2010/main" val="2804951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2715" y="17019"/>
            <a:ext cx="3336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Обнинск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72715" y="601794"/>
            <a:ext cx="1175886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Обнинск также занимает высокую позицию в рейтинге НКО. В городе существует довольно активное гражданское общество, некоммерческие организации, которые работают в различных сферах, включая помощь нуждающимся, развитие образования и поддержку молодежи. Обнинск обладает прогрессивной инфраструктурой для развития некоммерческих организаций, что позволяет им активно функционировать и реализовывать свои программы и проекты. Однако, несмотря на 2-ое занимаемое положение в рейтинге, общая рейтинговая оценка Обнинска значительно отстает Калуги (разрыв в 10 баллов). Этот факт означает, что даже в данном муниципальном образовании есть потенциал для развития. Необходимо усилить проводимую работу с сектором в целях улучшения рейтинговых показателей и для эффективности работы сектора.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131148139"/>
              </p:ext>
            </p:extLst>
          </p:nvPr>
        </p:nvGraphicFramePr>
        <p:xfrm>
          <a:off x="449179" y="3272588"/>
          <a:ext cx="6994358" cy="3585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652084" y="3941908"/>
            <a:ext cx="417094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Экономическая значимость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Устойчивость существования сектора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Активность деятельности НКО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Медиаактивность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Поддержка НКО властью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Социальная значимость сектора</a:t>
            </a:r>
          </a:p>
        </p:txBody>
      </p:sp>
    </p:spTree>
    <p:extLst>
      <p:ext uri="{BB962C8B-B14F-4D97-AF65-F5344CB8AC3E}">
        <p14:creationId xmlns:p14="http://schemas.microsoft.com/office/powerpoint/2010/main" val="4456937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464" y="144379"/>
            <a:ext cx="4331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Боровский район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6464" y="729154"/>
            <a:ext cx="120155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Боровский район занимает достойное место в рейтинге. Район показывает хорошие показатели в поддержке и развитии НКО, что способствует социальному и экономическому развитию района. Количество и разнообразие некоммерческих организаций в Боровском районе демонстрируют возможность для роста и развития в данной области. </a:t>
            </a:r>
            <a:r>
              <a:rPr lang="ru-RU" sz="2000" dirty="0" err="1"/>
              <a:t>Боровские</a:t>
            </a:r>
            <a:r>
              <a:rPr lang="ru-RU" sz="2000" dirty="0"/>
              <a:t> НКО часто появляются в информационном поле, часть НКО удается привлекать внебюджетные средства для своей деятельности. При этом, также как и Обнинск, Боровский район отстает на 10 баллов по рейтинговому числу по сравнению с верхней позицией.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092323038"/>
              </p:ext>
            </p:extLst>
          </p:nvPr>
        </p:nvGraphicFramePr>
        <p:xfrm>
          <a:off x="449180" y="2961936"/>
          <a:ext cx="7764378" cy="39245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8213558" y="3807041"/>
            <a:ext cx="385010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Экономическая значимость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Устойчивость существования сектора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Активность деятельности НКО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Медиаактивность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Поддержка НКО властью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Социальная значимость сектора</a:t>
            </a:r>
          </a:p>
        </p:txBody>
      </p:sp>
    </p:spTree>
    <p:extLst>
      <p:ext uri="{BB962C8B-B14F-4D97-AF65-F5344CB8AC3E}">
        <p14:creationId xmlns:p14="http://schemas.microsoft.com/office/powerpoint/2010/main" val="14065706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6673" y="845278"/>
            <a:ext cx="114380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Тарусский район также является одним из лидеров рейтинга. НКО в районе активно занимаются социальными проектами, направленными на поддержку различных групп населения. Здесь работает активное гражданское общество и силами местных НКО реализуются социально полезные инициативы, что способствует росту продуктивности и эффективности деятельности НКО, а также повышению активности деятельности.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6674" y="260503"/>
            <a:ext cx="43492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Тарусский район 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590450934"/>
              </p:ext>
            </p:extLst>
          </p:nvPr>
        </p:nvGraphicFramePr>
        <p:xfrm>
          <a:off x="256673" y="2586016"/>
          <a:ext cx="7523748" cy="4197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652085" y="3839125"/>
            <a:ext cx="473242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Экономическая значимость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Устойчивость существования сектора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Активность деятельности НКО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Медиаактивность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Поддержка НКО властью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Социальная значимость сектора</a:t>
            </a:r>
          </a:p>
        </p:txBody>
      </p:sp>
    </p:spTree>
    <p:extLst>
      <p:ext uri="{BB962C8B-B14F-4D97-AF65-F5344CB8AC3E}">
        <p14:creationId xmlns:p14="http://schemas.microsoft.com/office/powerpoint/2010/main" val="1078608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0218" y="457201"/>
            <a:ext cx="118317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: определение уровня развития некоммерческого сектора в районах Калужской области. Некоммерческий сектор играет важную роль в социально-экономическом развитии общества, предоставляя различные услуги, поддерживая социальную сферу и способствуя общественным инициативам.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60218" y="1795845"/>
            <a:ext cx="11416146" cy="5446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Критерии и показатели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позволяющие объективно оценить состояние некоммерческого сектора в каждом районе: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количество и качество некоммерческих организаций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объемы финансирования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достижения и результаты их деятельности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уровень вовлеченности граждан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другие показатели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Полученные данные могут быть полезными не только для самого некоммерческого сектора, но и для государственных органов, бизнеса и общественности в целом. Рейтинг районов Калужской области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позволяет выявить лучшие практики и определить потенциал для дальнейшего развития некоммерческого сектора в каждом районе в частности и в регионе в целом.</a:t>
            </a: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Методология исследования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основана на сборе данных, анализе публичных документов некоммерческих организаций, проверке наличия документации и других релевантных источников информации.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2716" y="1795845"/>
            <a:ext cx="87502" cy="232519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7393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6884" y="818147"/>
            <a:ext cx="1089258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Людиновский район также следует отметить в рейтинге лидеров. В районе функционируют активные НКО, которые вносят значительный вклад в поддержку и развитие местного сообщества. Они организуют различные мероприятия и программы, направленные на социальное развитие и улучшение качества жизни людей в регионе. </a:t>
            </a:r>
            <a:r>
              <a:rPr lang="ru-RU" sz="2000" dirty="0" err="1"/>
              <a:t>Людиновские</a:t>
            </a:r>
            <a:r>
              <a:rPr lang="ru-RU" sz="2000" dirty="0"/>
              <a:t> НКО активно проявляют себя в информационном поле, с чем связана высокая оценка по фактору «</a:t>
            </a:r>
            <a:r>
              <a:rPr lang="ru-RU" sz="2000" dirty="0" err="1"/>
              <a:t>Медиаактивность</a:t>
            </a:r>
            <a:r>
              <a:rPr lang="ru-RU" sz="2000" dirty="0"/>
              <a:t>». 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6884" y="233372"/>
            <a:ext cx="49584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Людиновский район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484013721"/>
              </p:ext>
            </p:extLst>
          </p:nvPr>
        </p:nvGraphicFramePr>
        <p:xfrm>
          <a:off x="459873" y="2802244"/>
          <a:ext cx="7272422" cy="3892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8005010" y="3297704"/>
            <a:ext cx="418699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Экономическая значимость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Устойчивость существования сектора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Активность деятельности НКО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Медиаактивность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Поддержка НКО властью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Социальная значимость сектора</a:t>
            </a:r>
          </a:p>
        </p:txBody>
      </p:sp>
    </p:spTree>
    <p:extLst>
      <p:ext uri="{BB962C8B-B14F-4D97-AF65-F5344CB8AC3E}">
        <p14:creationId xmlns:p14="http://schemas.microsoft.com/office/powerpoint/2010/main" val="16177227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2811" y="1220848"/>
            <a:ext cx="940067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Вывод</a:t>
            </a:r>
            <a:r>
              <a:rPr lang="ru-RU" sz="2000" dirty="0"/>
              <a:t>: неравномерное распределение рейтинговых показателей сектора обусловлено несколькими факторами:</a:t>
            </a:r>
          </a:p>
          <a:p>
            <a:r>
              <a:rPr lang="ru-RU" sz="2000" dirty="0"/>
              <a:t>• Активность НКО в районах. </a:t>
            </a:r>
          </a:p>
          <a:p>
            <a:r>
              <a:rPr lang="ru-RU" sz="2000" dirty="0"/>
              <a:t>• Административная поддержка со стороны муниципалитетов. </a:t>
            </a:r>
          </a:p>
          <a:p>
            <a:r>
              <a:rPr lang="ru-RU" sz="2000" dirty="0"/>
              <a:t>• Осведомленность населения о деятельности НКО. </a:t>
            </a:r>
          </a:p>
          <a:p>
            <a:r>
              <a:rPr lang="ru-RU" sz="2000" dirty="0"/>
              <a:t>• Районы северной агломерации Калужской области наиболее развиты. </a:t>
            </a:r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r>
              <a:rPr lang="ru-RU" sz="2000" b="1" dirty="0"/>
              <a:t>Результаты исследования </a:t>
            </a:r>
            <a:r>
              <a:rPr lang="ru-RU" sz="2000" dirty="0"/>
              <a:t>показывают, что неравномерное распределение рейтинговых показателей НКО в муниципалитетах Калужской области обусловлено многими факторами. Для повышения рейтинга НКО в муниципалитетах необходимо </a:t>
            </a:r>
            <a:r>
              <a:rPr lang="ru-RU" sz="2000" b="1" dirty="0"/>
              <a:t>создавать благоприятные условия для развития некоммерческого сектора, активно информировать население о деятельности НКО и обеспечивать адекватную поддержку со стороны государства, общества и бизнеса.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591" y="1220848"/>
            <a:ext cx="104441" cy="19807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92032" y="385010"/>
            <a:ext cx="7411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Результаты исследования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 flipV="1">
            <a:off x="2038351" y="244834"/>
            <a:ext cx="881313" cy="8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110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0"/>
            <a:ext cx="3962401" cy="3785652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000" dirty="0" err="1"/>
              <a:t>Бабынинский</a:t>
            </a:r>
            <a:r>
              <a:rPr lang="ru-RU" sz="2000" dirty="0"/>
              <a:t> район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/>
              <a:t>Кировский район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err="1"/>
              <a:t>Перемышльский</a:t>
            </a:r>
            <a:r>
              <a:rPr lang="ru-RU" sz="2000" dirty="0"/>
              <a:t> район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/>
              <a:t>Барятинский район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err="1"/>
              <a:t>Козельский</a:t>
            </a:r>
            <a:r>
              <a:rPr lang="ru-RU" sz="2000" dirty="0"/>
              <a:t> район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/>
              <a:t>Спас-</a:t>
            </a:r>
            <a:r>
              <a:rPr lang="ru-RU" sz="2000" dirty="0" err="1"/>
              <a:t>Деменский</a:t>
            </a:r>
            <a:r>
              <a:rPr lang="ru-RU" sz="2000" dirty="0"/>
              <a:t> район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/>
              <a:t>Боровский район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/>
              <a:t>Куйбышевский район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err="1"/>
              <a:t>Сухиничский</a:t>
            </a:r>
            <a:r>
              <a:rPr lang="ru-RU" sz="2000" dirty="0"/>
              <a:t> район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err="1"/>
              <a:t>Думиничский</a:t>
            </a:r>
            <a:r>
              <a:rPr lang="ru-RU" sz="2000" dirty="0"/>
              <a:t> район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/>
              <a:t>Людиновский район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/>
              <a:t>Тарусский район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b="7836"/>
          <a:stretch/>
        </p:blipFill>
        <p:spPr>
          <a:xfrm>
            <a:off x="5342749" y="477811"/>
            <a:ext cx="6849251" cy="638018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7998" y="0"/>
            <a:ext cx="396240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13"/>
            </a:pPr>
            <a:r>
              <a:rPr lang="ru-RU" sz="2000" dirty="0"/>
              <a:t>Дзержинский район	</a:t>
            </a:r>
          </a:p>
          <a:p>
            <a:pPr marL="457200" indent="-457200">
              <a:buFont typeface="+mj-lt"/>
              <a:buAutoNum type="arabicPeriod" startAt="13"/>
            </a:pPr>
            <a:r>
              <a:rPr lang="ru-RU" sz="2000" dirty="0" err="1"/>
              <a:t>Малоярославецкий</a:t>
            </a:r>
            <a:r>
              <a:rPr lang="ru-RU" sz="2000" dirty="0"/>
              <a:t> район	</a:t>
            </a:r>
          </a:p>
          <a:p>
            <a:pPr marL="457200" indent="-457200">
              <a:buFont typeface="+mj-lt"/>
              <a:buAutoNum type="arabicPeriod" startAt="13"/>
            </a:pPr>
            <a:r>
              <a:rPr lang="ru-RU" sz="2000" dirty="0"/>
              <a:t>Ульяновский район</a:t>
            </a:r>
          </a:p>
          <a:p>
            <a:pPr marL="457200" indent="-457200">
              <a:buFont typeface="+mj-lt"/>
              <a:buAutoNum type="arabicPeriod" startAt="13"/>
            </a:pPr>
            <a:r>
              <a:rPr lang="ru-RU" sz="2000" dirty="0"/>
              <a:t>Жиздринский район	</a:t>
            </a:r>
          </a:p>
          <a:p>
            <a:pPr marL="457200" indent="-457200">
              <a:buFont typeface="+mj-lt"/>
              <a:buAutoNum type="arabicPeriod" startAt="13"/>
            </a:pPr>
            <a:r>
              <a:rPr lang="ru-RU" sz="2000" dirty="0"/>
              <a:t>Медынский район	</a:t>
            </a:r>
          </a:p>
          <a:p>
            <a:pPr marL="457200" indent="-457200">
              <a:buFont typeface="+mj-lt"/>
              <a:buAutoNum type="arabicPeriod" startAt="13"/>
            </a:pPr>
            <a:r>
              <a:rPr lang="ru-RU" sz="2000" dirty="0" err="1"/>
              <a:t>Ферзиковский</a:t>
            </a:r>
            <a:r>
              <a:rPr lang="ru-RU" sz="2000" dirty="0"/>
              <a:t> район</a:t>
            </a:r>
          </a:p>
          <a:p>
            <a:pPr marL="457200" indent="-457200">
              <a:buFont typeface="+mj-lt"/>
              <a:buAutoNum type="arabicPeriod" startAt="13"/>
            </a:pPr>
            <a:r>
              <a:rPr lang="ru-RU" sz="2000" dirty="0"/>
              <a:t>Жуковский район	</a:t>
            </a:r>
          </a:p>
          <a:p>
            <a:pPr marL="457200" indent="-457200">
              <a:buFont typeface="+mj-lt"/>
              <a:buAutoNum type="arabicPeriod" startAt="13"/>
            </a:pPr>
            <a:r>
              <a:rPr lang="ru-RU" sz="2000" dirty="0" err="1"/>
              <a:t>Мещовский</a:t>
            </a:r>
            <a:r>
              <a:rPr lang="ru-RU" sz="2000" dirty="0"/>
              <a:t> район	</a:t>
            </a:r>
          </a:p>
          <a:p>
            <a:pPr marL="457200" indent="-457200">
              <a:buFont typeface="+mj-lt"/>
              <a:buAutoNum type="arabicPeriod" startAt="13"/>
            </a:pPr>
            <a:r>
              <a:rPr lang="ru-RU" sz="2000" dirty="0" err="1"/>
              <a:t>Хвастовичский</a:t>
            </a:r>
            <a:r>
              <a:rPr lang="ru-RU" sz="2000" dirty="0"/>
              <a:t> район</a:t>
            </a:r>
          </a:p>
          <a:p>
            <a:pPr marL="457200" indent="-457200">
              <a:buFont typeface="+mj-lt"/>
              <a:buAutoNum type="arabicPeriod" startAt="13"/>
            </a:pPr>
            <a:r>
              <a:rPr lang="ru-RU" sz="2000" dirty="0" err="1"/>
              <a:t>Износковский</a:t>
            </a:r>
            <a:r>
              <a:rPr lang="ru-RU" sz="2000" dirty="0"/>
              <a:t> район	</a:t>
            </a:r>
          </a:p>
          <a:p>
            <a:pPr marL="457200" indent="-457200">
              <a:buFont typeface="+mj-lt"/>
              <a:buAutoNum type="arabicPeriod" startAt="13"/>
            </a:pPr>
            <a:r>
              <a:rPr lang="ru-RU" sz="2000" dirty="0"/>
              <a:t>Мосальский район	</a:t>
            </a:r>
          </a:p>
          <a:p>
            <a:pPr marL="457200" indent="-457200">
              <a:buFont typeface="+mj-lt"/>
              <a:buAutoNum type="arabicPeriod" startAt="13"/>
            </a:pPr>
            <a:r>
              <a:rPr lang="ru-RU" sz="2000" dirty="0"/>
              <a:t>Юхновский район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7719" y="4523874"/>
            <a:ext cx="496503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24 муниципалитета и 2 городских округа (Калуга и Обнинск)</a:t>
            </a:r>
          </a:p>
        </p:txBody>
      </p:sp>
    </p:spTree>
    <p:extLst>
      <p:ext uri="{BB962C8B-B14F-4D97-AF65-F5344CB8AC3E}">
        <p14:creationId xmlns:p14="http://schemas.microsoft.com/office/powerpoint/2010/main" val="4154476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337" y="796079"/>
            <a:ext cx="11855116" cy="6133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Документы и отчеты НКО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Сайты и социальные сети организаций региона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Информация в районных отделах по социальной работе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Отделение министерства юстиции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данные «Витрины социальных проектов» Калужской области, разработанной АНО Ресурсный Центр Поддержки СО НКО в 2021-ом году 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социальные сети НКО Калужской области: группы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ВКонтакте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личные страницы руководителей СО НКО,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телеграм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-каналы организаций;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данные Министерства труда и социальной защиты Калужской области, управлений социальной защиты в муниципальных образованиях Калужской области;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данные Фонда президентских грантов, Фонда культурных инициатив,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Росмолодежи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крупных благотворительных фондов, фондов-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грантодателей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распространяющих деятельность на Калужскую область и отдельно взятые муниципальные образования, данные конкурса грантов для СО НКО в Калужской области при поддержке Фонда президентских грантов о количестве и суммах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грантовых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заявок;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данные Агентства социальной информации;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данные мониторинга СМИ Калужской области;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открытые данные районных администраций, ресурсных центров, оказывающих поддержку НКО в Калужской области.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11116" y="208547"/>
            <a:ext cx="7571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Источники информации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119" y="0"/>
            <a:ext cx="1334813" cy="793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728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0442" y="272716"/>
            <a:ext cx="48607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Шаги и методология:</a:t>
            </a:r>
          </a:p>
          <a:p>
            <a:r>
              <a:rPr lang="ru-RU" sz="2400" dirty="0"/>
              <a:t>1. Сбор документов и информации </a:t>
            </a:r>
          </a:p>
          <a:p>
            <a:r>
              <a:rPr lang="ru-RU" sz="2400" dirty="0"/>
              <a:t>2. Определение критериев анализа</a:t>
            </a:r>
          </a:p>
          <a:p>
            <a:r>
              <a:rPr lang="ru-RU" sz="2400" dirty="0"/>
              <a:t>3. Анализ документов</a:t>
            </a:r>
          </a:p>
          <a:p>
            <a:r>
              <a:rPr lang="ru-RU" sz="2400" dirty="0"/>
              <a:t>4. Анализ информации из социальных сетей и сайтов</a:t>
            </a:r>
          </a:p>
          <a:p>
            <a:r>
              <a:rPr lang="ru-RU" sz="2400" dirty="0"/>
              <a:t>5. Сводный анализ и оценка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30442" y="3641558"/>
            <a:ext cx="62082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Критерии оценки: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Экономическая значимость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Устойчивость существования сектора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Активность деятельности НКО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Медиаактивность</a:t>
            </a:r>
            <a:endParaRPr lang="ru-RU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Поддержка НКО властью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Социальная значимость сектора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9739" y="0"/>
            <a:ext cx="4262261" cy="2450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096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2146" y="176462"/>
            <a:ext cx="8053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«Экономическая устойчивость»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9810" y="1459832"/>
            <a:ext cx="47965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Оценка экономической устойчивости включает следующие аспекты:</a:t>
            </a:r>
          </a:p>
          <a:p>
            <a:r>
              <a:rPr lang="ru-RU" sz="2000" dirty="0"/>
              <a:t>- Финансовые ресурсы: </a:t>
            </a:r>
          </a:p>
          <a:p>
            <a:r>
              <a:rPr lang="ru-RU" sz="2000" dirty="0"/>
              <a:t>- Диверсификация источников финансирования:, </a:t>
            </a:r>
          </a:p>
          <a:p>
            <a:r>
              <a:rPr lang="ru-RU" sz="2000" dirty="0"/>
              <a:t>- Финансовое планирование и управление</a:t>
            </a:r>
          </a:p>
          <a:p>
            <a:r>
              <a:rPr lang="ru-RU" sz="2000" dirty="0"/>
              <a:t>- Финансовая стабильность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8547" y="4379495"/>
            <a:ext cx="62885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Оценка по фактору "Экономическая устойчивость" позволяет определить, насколько НКО в муниципальном образовании обладает </a:t>
            </a:r>
            <a:r>
              <a:rPr lang="ru-RU" sz="2000" b="1" dirty="0"/>
              <a:t>достаточными финансовыми средствами</a:t>
            </a:r>
            <a:r>
              <a:rPr lang="ru-RU" sz="2000" dirty="0"/>
              <a:t> и способна </a:t>
            </a:r>
            <a:r>
              <a:rPr lang="ru-RU" sz="2000" b="1" dirty="0"/>
              <a:t>обеспечить устойчивость своей деятельности</a:t>
            </a:r>
            <a:r>
              <a:rPr lang="ru-RU" sz="2000" dirty="0"/>
              <a:t> в долгосрочной перспективе.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16506" y="628619"/>
            <a:ext cx="88231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(</a:t>
            </a:r>
            <a:r>
              <a:rPr lang="ru-RU" sz="2000" i="1" dirty="0"/>
              <a:t>оценивает объем финансирования и устойчивость деятельности некоммерческих организаций (НКО) в данном муниципальном образовании)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6882" y="1523999"/>
            <a:ext cx="192507" cy="242620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14" b="26429" l="0" r="25341">
                        <a14:foregroundMark x1="16250" y1="16667" x2="16250" y2="16667"/>
                        <a14:foregroundMark x1="4773" y1="18690" x2="4773" y2="18690"/>
                      </a14:backgroundRemoval>
                    </a14:imgEffect>
                  </a14:imgLayer>
                </a14:imgProps>
              </a:ext>
            </a:extLst>
          </a:blip>
          <a:srcRect r="71818" b="70602"/>
          <a:stretch/>
        </p:blipFill>
        <p:spPr>
          <a:xfrm>
            <a:off x="529389" y="38937"/>
            <a:ext cx="1339516" cy="138075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67073" y="1523999"/>
            <a:ext cx="38340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Лидеры: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err="1"/>
              <a:t>Г.Калуга</a:t>
            </a:r>
            <a:r>
              <a:rPr lang="ru-RU" sz="2000" dirty="0"/>
              <a:t> - 9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err="1"/>
              <a:t>Г.Обнинск</a:t>
            </a:r>
            <a:r>
              <a:rPr lang="ru-RU" sz="2000" dirty="0"/>
              <a:t> - 7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/>
              <a:t>Боровский район - 6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/>
              <a:t>Тарусский район - 6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/>
              <a:t>Жуковский район - 5</a:t>
            </a:r>
          </a:p>
        </p:txBody>
      </p:sp>
      <p:pic>
        <p:nvPicPr>
          <p:cNvPr id="1026" name="Picture 2" descr="https://w7.pngwing.com/pngs/806/893/png-transparent-trophy-computer-icons-scalable-graphics-iconfinder-winner-cup-icon-miscellaneous-logo-adobe-illustrat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125" b="97656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379" y="1565232"/>
            <a:ext cx="1282532" cy="629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249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63579" y="436766"/>
            <a:ext cx="10138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Arial Black" panose="020B0A04020102020204" pitchFamily="34" charset="0"/>
              </a:rPr>
              <a:t>«</a:t>
            </a:r>
            <a:r>
              <a:rPr 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Устойчивость</a:t>
            </a:r>
            <a:r>
              <a:rPr lang="ru-RU" sz="24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существования сектора»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69" y="155649"/>
            <a:ext cx="1147010" cy="11470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22947" y="948715"/>
            <a:ext cx="9801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/>
              <a:t>(</a:t>
            </a:r>
            <a:r>
              <a:rPr lang="ru-RU" sz="2000" i="1" dirty="0"/>
              <a:t>оценивает долю реально действующих НКО, устойчивость и перспективы существования некоммерческого сектора в данном муниципальном образовании)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90074" y="1814607"/>
            <a:ext cx="522571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Оценка устойчивости существования сектора включает следующие аспекты:</a:t>
            </a:r>
          </a:p>
          <a:p>
            <a:r>
              <a:rPr lang="ru-RU" sz="2000" dirty="0"/>
              <a:t>- Количество некоммерческих организаций: </a:t>
            </a:r>
          </a:p>
          <a:p>
            <a:r>
              <a:rPr lang="ru-RU" sz="2000" dirty="0"/>
              <a:t>- Рост числа некоммерческих организаций: оценивается динамика роста числа некоммерческих организаций за определенный период времени. Большой рост указывает на развивающийся сектор и возможности для новых организаций.</a:t>
            </a:r>
          </a:p>
          <a:p>
            <a:r>
              <a:rPr lang="ru-RU" sz="2000" dirty="0"/>
              <a:t>- Вовлечение граждан: </a:t>
            </a:r>
          </a:p>
          <a:p>
            <a:r>
              <a:rPr lang="ru-RU" sz="2000" dirty="0"/>
              <a:t>- Социальное признание: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389" y="1936978"/>
            <a:ext cx="212558" cy="32125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1106" y="5450488"/>
            <a:ext cx="109848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Оценка по фактору "Устойчивость существования сектора" позволяет определить, насколько некоммерческий сектор в муниципальном образовании </a:t>
            </a:r>
            <a:r>
              <a:rPr lang="ru-RU" sz="2000" b="1" dirty="0"/>
              <a:t>активен и устойчив в своей деятельности</a:t>
            </a:r>
            <a:r>
              <a:rPr lang="ru-RU" sz="2000" dirty="0"/>
              <a:t>. Этот важный аспект рейтинговой модели помогает определить место сектора и его будущие перспективы в общем рейтинге.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64379" y="1818871"/>
            <a:ext cx="36415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Лидеры: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/>
              <a:t>Г. Калуга - 9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/>
              <a:t>Тарусский район - 8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/>
              <a:t>Г. Обнинск - 8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/>
              <a:t>Боровский район - 7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/>
              <a:t>Людиновский район - 4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7358" y="1874971"/>
            <a:ext cx="1280271" cy="62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836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01976" y="161183"/>
            <a:ext cx="78005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«Активность деятельности НКО»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69" y="97015"/>
            <a:ext cx="1447306" cy="13788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79620" y="657727"/>
            <a:ext cx="106840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/>
              <a:t>(оценивает участие НКО в </a:t>
            </a:r>
            <a:r>
              <a:rPr lang="ru-RU" sz="2000" i="1" dirty="0" err="1"/>
              <a:t>грантовых</a:t>
            </a:r>
            <a:r>
              <a:rPr lang="ru-RU" sz="2000" i="1" dirty="0"/>
              <a:t> конкурсах, акциях, уровень активности и продуктивности работы некоммерческих организаций (НКО) в данном муниципальном образовании)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5852" y="1972418"/>
            <a:ext cx="4973053" cy="2457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 активности деятельности НКО включает следующие аспекты: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Разнообразие проектов и программ: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Объем деятельности: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Регулярность деятельности: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- Результативность:</a:t>
            </a: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389" y="1936978"/>
            <a:ext cx="176463" cy="266700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1052" y="4728529"/>
            <a:ext cx="6817895" cy="2467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 по фактору "Активность деятельности НКО" позволяет определить, насколько НКО активны и продуктивны в своей деятельности в данном муниципальном образовании. Этот фактор является важным аспектом рейтинговой модели и помогает определить место НКО в общем рейтинге.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2180" y="2169934"/>
            <a:ext cx="1280271" cy="6279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941903" y="2077575"/>
            <a:ext cx="31217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Лидеры: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/>
              <a:t>Г. Калуга - 8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err="1"/>
              <a:t>Мароялославецкий</a:t>
            </a:r>
            <a:r>
              <a:rPr lang="ru-RU" sz="2000" dirty="0"/>
              <a:t> район- 7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err="1"/>
              <a:t>Людиовский</a:t>
            </a:r>
            <a:r>
              <a:rPr lang="ru-RU" sz="2000" dirty="0"/>
              <a:t> район - 7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/>
              <a:t>Боровский район - 6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/>
              <a:t>Г. Обнинск - 6</a:t>
            </a:r>
          </a:p>
        </p:txBody>
      </p:sp>
    </p:spTree>
    <p:extLst>
      <p:ext uri="{BB962C8B-B14F-4D97-AF65-F5344CB8AC3E}">
        <p14:creationId xmlns:p14="http://schemas.microsoft.com/office/powerpoint/2010/main" val="456007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26042" y="27720"/>
            <a:ext cx="4828674" cy="593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3200" b="1" kern="0" dirty="0">
                <a:solidFill>
                  <a:srgbClr val="FF0000"/>
                </a:solidFill>
                <a:latin typeface="Arial Black" panose="020B0A04020102020204" pitchFamily="34" charset="0"/>
                <a:ea typeface="DengXian Light"/>
                <a:cs typeface="Times New Roman" panose="02020603050405020304" pitchFamily="18" charset="0"/>
              </a:rPr>
              <a:t>«</a:t>
            </a:r>
            <a:r>
              <a:rPr lang="ru-RU" sz="3200" b="1" kern="0" dirty="0" err="1">
                <a:solidFill>
                  <a:srgbClr val="FF0000"/>
                </a:solidFill>
                <a:latin typeface="Arial Black" panose="020B0A04020102020204" pitchFamily="34" charset="0"/>
                <a:ea typeface="DengXian Light"/>
                <a:cs typeface="Times New Roman" panose="02020603050405020304" pitchFamily="18" charset="0"/>
              </a:rPr>
              <a:t>Медиаактивность</a:t>
            </a:r>
            <a:r>
              <a:rPr lang="ru-RU" sz="3200" b="1" kern="0" dirty="0">
                <a:solidFill>
                  <a:srgbClr val="FF0000"/>
                </a:solidFill>
                <a:latin typeface="Arial Black" panose="020B0A04020102020204" pitchFamily="34" charset="0"/>
                <a:ea typeface="DengXian Light"/>
                <a:cs typeface="Times New Roman" panose="02020603050405020304" pitchFamily="18" charset="0"/>
              </a:rPr>
              <a:t>»</a:t>
            </a:r>
            <a:endParaRPr lang="ru-RU" sz="3600" b="1" kern="0" dirty="0">
              <a:solidFill>
                <a:srgbClr val="FF0000"/>
              </a:solidFill>
              <a:effectLst/>
              <a:latin typeface="Arial Black" panose="020B0A04020102020204" pitchFamily="34" charset="0"/>
              <a:ea typeface="DengXian Light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4885" b="73341" l="556" r="19889">
                        <a14:foregroundMark x1="9444" y1="63209" x2="9444" y2="63209"/>
                        <a14:foregroundMark x1="13667" y1="61279" x2="13667" y2="61279"/>
                        <a14:foregroundMark x1="15556" y1="64536" x2="15556" y2="64536"/>
                        <a14:foregroundMark x1="14444" y1="67913" x2="14444" y2="67913"/>
                        <a14:foregroundMark x1="1667" y1="62485" x2="1667" y2="62485"/>
                      </a14:backgroundRemoval>
                    </a14:imgEffect>
                  </a14:imgLayer>
                </a14:imgProps>
              </a:ext>
            </a:extLst>
          </a:blip>
          <a:srcRect t="52692" r="77883" b="24351"/>
          <a:stretch/>
        </p:blipFill>
        <p:spPr>
          <a:xfrm>
            <a:off x="255170" y="-116448"/>
            <a:ext cx="1286376" cy="12299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8358" y="1358252"/>
            <a:ext cx="58553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Для оценки фактора "</a:t>
            </a:r>
            <a:r>
              <a:rPr lang="ru-RU" sz="2000" b="1" dirty="0" err="1"/>
              <a:t>Медиаактивность</a:t>
            </a:r>
            <a:r>
              <a:rPr lang="ru-RU" sz="2000" b="1" dirty="0"/>
              <a:t>" в рамках исследования можно использованы следующие показатели:</a:t>
            </a:r>
          </a:p>
          <a:p>
            <a:r>
              <a:rPr lang="ru-RU" sz="2000" dirty="0"/>
              <a:t>- Наличие веб-сайта: </a:t>
            </a:r>
          </a:p>
          <a:p>
            <a:r>
              <a:rPr lang="ru-RU" sz="2000" dirty="0"/>
              <a:t>- Наличие активных социальных сетей: </a:t>
            </a:r>
          </a:p>
          <a:p>
            <a:r>
              <a:rPr lang="ru-RU" sz="2000" dirty="0"/>
              <a:t>- Использование блогов и онлайн-платформ: </a:t>
            </a:r>
          </a:p>
          <a:p>
            <a:r>
              <a:rPr lang="ru-RU" sz="2000" dirty="0"/>
              <a:t>- Видимость в местных печатных изданиях: </a:t>
            </a:r>
          </a:p>
          <a:p>
            <a:r>
              <a:rPr lang="ru-RU" sz="2000" dirty="0"/>
              <a:t>- Уровень вовлеченности сообщества: </a:t>
            </a:r>
          </a:p>
          <a:p>
            <a:r>
              <a:rPr lang="ru-RU" sz="2000" dirty="0"/>
              <a:t>- Оценка общественного мнения: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5011" y="4857185"/>
            <a:ext cx="6882063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Анализ данных по указанным показателям позволяет оценить </a:t>
            </a:r>
            <a:r>
              <a:rPr lang="ru-RU" sz="2000" dirty="0" err="1">
                <a:ea typeface="Calibri" panose="020F0502020204030204" pitchFamily="34" charset="0"/>
                <a:cs typeface="Times New Roman" panose="02020603050405020304" pitchFamily="18" charset="0"/>
              </a:rPr>
              <a:t>медиаактивность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 некоммерческого сектора в муниципальном образовании, а также выявить потенциальные проблемы или области для улучшения в коммуникационной стратегии некоммерческих организаций.</a:t>
            </a:r>
            <a:endParaRPr lang="ru-RU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455910"/>
            <a:ext cx="176463" cy="266700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41546" y="621024"/>
            <a:ext cx="1004085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/>
              <a:t>(Фактор "</a:t>
            </a:r>
            <a:r>
              <a:rPr lang="ru-RU" sz="2000" i="1" dirty="0" err="1"/>
              <a:t>Медиаактивность</a:t>
            </a:r>
            <a:r>
              <a:rPr lang="ru-RU" sz="2000" i="1" dirty="0"/>
              <a:t>" используется для оценки активности и вовлеченности некоммерческого сектора в муниципальном образовании через медиа-коммуникации)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4445" y="1932691"/>
            <a:ext cx="1280271" cy="6279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70231" y="1876926"/>
            <a:ext cx="3336757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Лидеры: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/>
              <a:t>Г. Калуга – 8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/>
              <a:t>Людиновский район – 7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err="1"/>
              <a:t>Малоярославецкий</a:t>
            </a:r>
            <a:r>
              <a:rPr lang="ru-RU" sz="2000" dirty="0"/>
              <a:t> район – 7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/>
              <a:t>Боровский район - 6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/>
              <a:t>Г. Обнинск – 6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60924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4649</TotalTime>
  <Words>1827</Words>
  <Application>Microsoft Office PowerPoint</Application>
  <PresentationFormat>Широкоэкранный</PresentationFormat>
  <Paragraphs>216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Arial Black</vt:lpstr>
      <vt:lpstr>Calibri</vt:lpstr>
      <vt:lpstr>Calibri Light</vt:lpstr>
      <vt:lpstr>Symbol</vt:lpstr>
      <vt:lpstr>Times New Roman</vt:lpstr>
      <vt:lpstr>Wingdings</vt:lpstr>
      <vt:lpstr>Тема Office</vt:lpstr>
      <vt:lpstr>Рейтинг НКО в муниципалитетах Калужской области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</dc:creator>
  <cp:lastModifiedBy>Alisa Litvin</cp:lastModifiedBy>
  <cp:revision>29</cp:revision>
  <dcterms:created xsi:type="dcterms:W3CDTF">2023-11-22T09:06:30Z</dcterms:created>
  <dcterms:modified xsi:type="dcterms:W3CDTF">2023-12-01T15:37:29Z</dcterms:modified>
</cp:coreProperties>
</file>